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Raleway" pitchFamily="2" charset="77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4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cb94666f0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cb94666f0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5cb94666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5cb94666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5cb94666f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5cb94666f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cb94666f0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cb94666f0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5cb94666f0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5cb94666f0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5cb94666f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5cb94666f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5cb94666f0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5cb94666f0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cb94666f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5cb94666f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cb94666f0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cb94666f0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58656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Terraria Sequel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919527" y="211175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BestGameStudio(BGS)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1300" y="2353950"/>
            <a:ext cx="4959326" cy="231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9523" y="2695622"/>
            <a:ext cx="2250001" cy="225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Audio 68">
            <a:extLst>
              <a:ext uri="{FF2B5EF4-FFF2-40B4-BE49-F238E27FC236}">
                <a16:creationId xmlns:a16="http://schemas.microsoft.com/office/drawing/2014/main" id="{9AD48D2B-C084-7438-4952-C57095CD0F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91"/>
    </mc:Choice>
    <mc:Fallback>
      <p:transition spd="slow" advTm="7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make a sequel?</a:t>
            </a:r>
            <a:endParaRPr/>
          </a:p>
        </p:txBody>
      </p:sp>
      <p:sp>
        <p:nvSpPr>
          <p:cNvPr id="188" name="Google Shape;188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5526900" cy="27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Even in 2023 Terraria still has ~50,000 concurrent players per month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Game received a 9/10 on IGN and has over 1,000,000 reviews on steam with a 97% positive review rate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Over 45 million copies of the game have been sold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Sequel is highly anticipated by players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Terraria's mechanics and infrastructure are showing their age and have lots of opportunity to be refined and modernized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Because … Why not?</a:t>
            </a:r>
            <a:endParaRPr sz="1600"/>
          </a:p>
        </p:txBody>
      </p:sp>
      <p:pic>
        <p:nvPicPr>
          <p:cNvPr id="189" name="Google Shape;18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8750" y="2006250"/>
            <a:ext cx="2582851" cy="2582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Audio 12">
            <a:extLst>
              <a:ext uri="{FF2B5EF4-FFF2-40B4-BE49-F238E27FC236}">
                <a16:creationId xmlns:a16="http://schemas.microsoft.com/office/drawing/2014/main" id="{56818433-A54B-679A-525D-00EF371159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"/>
    </mc:Choice>
    <mc:Fallback>
      <p:transition spd="slow" advTm="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Terraria</a:t>
            </a:r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9939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2-D action adventure sandbox game where you are combating a series of monstrous bosses to upgrade your weapons and equipment while traveling in procedurally generated worlds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3350" y="2057849"/>
            <a:ext cx="4375976" cy="230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Audio 103">
            <a:extLst>
              <a:ext uri="{FF2B5EF4-FFF2-40B4-BE49-F238E27FC236}">
                <a16:creationId xmlns:a16="http://schemas.microsoft.com/office/drawing/2014/main" id="{12E02F63-E202-2F34-9059-3DA6C1B25F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59"/>
    </mc:Choice>
    <mc:Fallback>
      <p:transition spd="slow" advTm="12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Loop diagram</a:t>
            </a:r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781150" y="2072925"/>
            <a:ext cx="1952700" cy="326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Gathering Resources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818500" y="2618700"/>
            <a:ext cx="1878000" cy="210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Open treasures box, Smash pots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Collect natural resources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Kill monsters and animals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3331500" y="2168975"/>
            <a:ext cx="1568700" cy="326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Crafting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3374200" y="2714550"/>
            <a:ext cx="1878000" cy="1910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Build shelters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Craft tools and weapons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Craft potion and food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5836600" y="2168975"/>
            <a:ext cx="1376700" cy="326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Kill Bosses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5"/>
          <p:cNvSpPr/>
          <p:nvPr/>
        </p:nvSpPr>
        <p:spPr>
          <a:xfrm>
            <a:off x="5836575" y="2618700"/>
            <a:ext cx="1718100" cy="210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Find or Summon the boss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Fight with the Boss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9" name="Google Shape;109;p15"/>
          <p:cNvCxnSpPr>
            <a:stCxn id="104" idx="3"/>
            <a:endCxn id="106" idx="1"/>
          </p:cNvCxnSpPr>
          <p:nvPr/>
        </p:nvCxnSpPr>
        <p:spPr>
          <a:xfrm>
            <a:off x="2696500" y="3669750"/>
            <a:ext cx="677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15"/>
          <p:cNvCxnSpPr>
            <a:stCxn id="106" idx="3"/>
            <a:endCxn id="108" idx="1"/>
          </p:cNvCxnSpPr>
          <p:nvPr/>
        </p:nvCxnSpPr>
        <p:spPr>
          <a:xfrm>
            <a:off x="5252200" y="3669750"/>
            <a:ext cx="5844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1" name="Google Shape;111;p15"/>
          <p:cNvCxnSpPr>
            <a:stCxn id="108" idx="2"/>
            <a:endCxn id="104" idx="2"/>
          </p:cNvCxnSpPr>
          <p:nvPr/>
        </p:nvCxnSpPr>
        <p:spPr>
          <a:xfrm rot="10800000">
            <a:off x="1757625" y="4720800"/>
            <a:ext cx="4938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onion diagram </a:t>
            </a:r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729450" y="2078825"/>
            <a:ext cx="7688700" cy="226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Kill Bosses(pre-hardmode,  Hardmode, Post endgame)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1399650" y="2790850"/>
            <a:ext cx="6344700" cy="154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Lato"/>
                <a:ea typeface="Lato"/>
                <a:cs typeface="Lato"/>
                <a:sym typeface="Lato"/>
              </a:rPr>
              <a:t>Exploring, NPC’s, Gear</a:t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2350675" y="3426550"/>
            <a:ext cx="4620300" cy="91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Lato"/>
                <a:ea typeface="Lato"/>
                <a:cs typeface="Lato"/>
                <a:sym typeface="Lato"/>
              </a:rPr>
              <a:t>Resources, Crafting, Fighting</a:t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" name="Audio 12">
            <a:extLst>
              <a:ext uri="{FF2B5EF4-FFF2-40B4-BE49-F238E27FC236}">
                <a16:creationId xmlns:a16="http://schemas.microsoft.com/office/drawing/2014/main" id="{B467D61E-FAA6-0745-A5A4-4B8C0D5BEB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10"/>
    </mc:Choice>
    <mc:Fallback>
      <p:transition spd="slow" advTm="33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Sequel opportunity</a:t>
            </a:r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body" idx="1"/>
          </p:nvPr>
        </p:nvSpPr>
        <p:spPr>
          <a:xfrm>
            <a:off x="727650" y="2110900"/>
            <a:ext cx="4477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496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Bigger and more varied biomes</a:t>
            </a:r>
            <a:endParaRPr sz="1600"/>
          </a:p>
          <a:p>
            <a:pPr marL="457200" lvl="0" indent="-31496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Many planets with unique flora, fauna, bosses\monsters, and resources</a:t>
            </a:r>
            <a:endParaRPr sz="1600"/>
          </a:p>
          <a:p>
            <a:pPr marL="457200" lvl="0" indent="-31496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More mobility options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1496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Narrative progression </a:t>
            </a:r>
            <a:endParaRPr sz="1600"/>
          </a:p>
          <a:p>
            <a:pPr marL="457200" lvl="0" indent="-31496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A cohesive lore and story to the universe and game</a:t>
            </a:r>
            <a:endParaRPr sz="1600"/>
          </a:p>
          <a:p>
            <a:pPr marL="457200" lvl="0" indent="-31496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Increased scale: monsters, world , buildings</a:t>
            </a:r>
            <a:endParaRPr sz="1600"/>
          </a:p>
        </p:txBody>
      </p:sp>
      <p:pic>
        <p:nvPicPr>
          <p:cNvPr id="127" name="Google Shape;12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5450" y="761925"/>
            <a:ext cx="3855700" cy="38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Audio 8">
            <a:extLst>
              <a:ext uri="{FF2B5EF4-FFF2-40B4-BE49-F238E27FC236}">
                <a16:creationId xmlns:a16="http://schemas.microsoft.com/office/drawing/2014/main" id="{1C688A8E-25E6-1E00-757A-5A3024D08B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696"/>
    </mc:Choice>
    <mc:Fallback>
      <p:transition spd="slow" advTm="85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Astraria: Into the Empyrean</a:t>
            </a:r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09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2-D action adventure sandbox game where you are combating a series of monstrous bosses through different planets to upgrade your weapons and equipment while traveling in procedurally generated planets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2900" y="2137450"/>
            <a:ext cx="4287900" cy="214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Audio 7">
            <a:extLst>
              <a:ext uri="{FF2B5EF4-FFF2-40B4-BE49-F238E27FC236}">
                <a16:creationId xmlns:a16="http://schemas.microsoft.com/office/drawing/2014/main" id="{634D288E-CF9B-36A0-FB84-9D86FAA461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40"/>
    </mc:Choice>
    <mc:Fallback>
      <p:transition spd="slow" advTm="16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Innovated loop diagram</a:t>
            </a:r>
            <a:endParaRPr/>
          </a:p>
        </p:txBody>
      </p:sp>
      <p:sp>
        <p:nvSpPr>
          <p:cNvPr id="140" name="Google Shape;140;p19"/>
          <p:cNvSpPr/>
          <p:nvPr/>
        </p:nvSpPr>
        <p:spPr>
          <a:xfrm>
            <a:off x="3040300" y="1871450"/>
            <a:ext cx="1708800" cy="88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4749050" y="2816900"/>
            <a:ext cx="1488600" cy="88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935275" y="1882200"/>
            <a:ext cx="1438200" cy="88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2974150" y="3705800"/>
            <a:ext cx="1677600" cy="1149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6182525" y="1845450"/>
            <a:ext cx="1407600" cy="824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19"/>
          <p:cNvSpPr/>
          <p:nvPr/>
        </p:nvSpPr>
        <p:spPr>
          <a:xfrm rot="5400000">
            <a:off x="4675850" y="2324050"/>
            <a:ext cx="509100" cy="3627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7743775" y="2967200"/>
            <a:ext cx="1215900" cy="88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6400800" y="3931775"/>
            <a:ext cx="1372800" cy="824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1119500" y="3533075"/>
            <a:ext cx="1438200" cy="88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19"/>
          <p:cNvSpPr/>
          <p:nvPr/>
        </p:nvSpPr>
        <p:spPr>
          <a:xfrm rot="10800000">
            <a:off x="4860925" y="3995525"/>
            <a:ext cx="509100" cy="3627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9"/>
          <p:cNvSpPr/>
          <p:nvPr/>
        </p:nvSpPr>
        <p:spPr>
          <a:xfrm>
            <a:off x="5370025" y="4105025"/>
            <a:ext cx="965400" cy="2532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19"/>
          <p:cNvSpPr/>
          <p:nvPr/>
        </p:nvSpPr>
        <p:spPr>
          <a:xfrm rot="5400000">
            <a:off x="1551494" y="3044536"/>
            <a:ext cx="418800" cy="215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19"/>
          <p:cNvSpPr/>
          <p:nvPr/>
        </p:nvSpPr>
        <p:spPr>
          <a:xfrm rot="5400000">
            <a:off x="7724725" y="2258200"/>
            <a:ext cx="532500" cy="4944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9"/>
          <p:cNvSpPr/>
          <p:nvPr/>
        </p:nvSpPr>
        <p:spPr>
          <a:xfrm rot="10800000">
            <a:off x="7885643" y="3929687"/>
            <a:ext cx="532500" cy="4944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5586463" y="2184650"/>
            <a:ext cx="532500" cy="4944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9"/>
          <p:cNvSpPr/>
          <p:nvPr/>
        </p:nvSpPr>
        <p:spPr>
          <a:xfrm rot="-5400000">
            <a:off x="2398675" y="4355975"/>
            <a:ext cx="290100" cy="5016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2627325" y="2296225"/>
            <a:ext cx="318300" cy="179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1031650" y="1952750"/>
            <a:ext cx="1215900" cy="7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Explore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Planets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Space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19"/>
          <p:cNvSpPr txBox="1"/>
          <p:nvPr/>
        </p:nvSpPr>
        <p:spPr>
          <a:xfrm>
            <a:off x="3079350" y="1895608"/>
            <a:ext cx="15834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3128025" y="1922950"/>
            <a:ext cx="15834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Gather Resources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Accessories 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Material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Tools/weapons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4775050" y="2851775"/>
            <a:ext cx="1488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Craft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tools/weapons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Armor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Accessories 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3012925" y="3741425"/>
            <a:ext cx="1583400" cy="11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Fight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Bosses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Monsters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PVP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1074500" y="3457400"/>
            <a:ext cx="15528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Progress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Story quest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weapons/tools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Exploring</a:t>
            </a:r>
            <a:endParaRPr sz="1000">
              <a:latin typeface="Lato"/>
              <a:ea typeface="Lato"/>
              <a:cs typeface="Lato"/>
              <a:sym typeface="Lato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Lato"/>
              <a:buChar char="●"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Difficulty 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19"/>
          <p:cNvSpPr txBox="1"/>
          <p:nvPr/>
        </p:nvSpPr>
        <p:spPr>
          <a:xfrm>
            <a:off x="6199925" y="1803600"/>
            <a:ext cx="1372800" cy="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Build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Bases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Arena 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Lato"/>
              <a:buChar char="●"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traps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19"/>
          <p:cNvSpPr txBox="1"/>
          <p:nvPr/>
        </p:nvSpPr>
        <p:spPr>
          <a:xfrm>
            <a:off x="6443375" y="3968750"/>
            <a:ext cx="130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Quest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Achievements</a:t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story/side quests</a:t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resources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7797425" y="3006900"/>
            <a:ext cx="11622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NPC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New quests</a:t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SzPts val="800"/>
              <a:buFont typeface="Lato"/>
              <a:buChar char="●"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buy/sell resources</a:t>
            </a:r>
            <a:endParaRPr sz="80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C6D8CB89-44D1-FF36-BB64-88D40BB9A9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168"/>
    </mc:Choice>
    <mc:Fallback>
      <p:transition spd="slow" advTm="91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Innovated onion diagram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940200" y="2078875"/>
            <a:ext cx="7267200" cy="2433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restoring Terraria from astroworld bosses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20"/>
          <p:cNvSpPr/>
          <p:nvPr/>
        </p:nvSpPr>
        <p:spPr>
          <a:xfrm>
            <a:off x="1441800" y="2654575"/>
            <a:ext cx="6264000" cy="1857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fighting bosses and doing quests to progress until the final boss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2155050" y="3226375"/>
            <a:ext cx="4833900" cy="1285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building, flying, grappling, fishing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2877150" y="3751675"/>
            <a:ext cx="3393300" cy="760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fighting, crafting, gathering, exploring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A5CD30EB-2838-33C9-9C87-8F91B4685E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76"/>
    </mc:Choice>
    <mc:Fallback>
      <p:transition spd="slow" advTm="28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Differences </a:t>
            </a:r>
            <a:endParaRPr/>
          </a:p>
        </p:txBody>
      </p:sp>
      <p:sp>
        <p:nvSpPr>
          <p:cNvPr id="181" name="Google Shape;181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537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Terraria … IN SPACE!!!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Narrative progression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Old players motivation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Action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Creativity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Mastery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New players added motivation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Immersion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Achievement</a:t>
            </a: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9975" y="1776575"/>
            <a:ext cx="4554251" cy="25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Audio 7">
            <a:extLst>
              <a:ext uri="{FF2B5EF4-FFF2-40B4-BE49-F238E27FC236}">
                <a16:creationId xmlns:a16="http://schemas.microsoft.com/office/drawing/2014/main" id="{03869695-A4DF-A1BE-2544-AC9FB212C0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8"/>
    </mc:Choice>
    <mc:Fallback>
      <p:transition spd="slow" advTm="1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355</Words>
  <Application>Microsoft Macintosh PowerPoint</Application>
  <PresentationFormat>On-screen Show (16:9)</PresentationFormat>
  <Paragraphs>84</Paragraphs>
  <Slides>10</Slides>
  <Notes>10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Lato</vt:lpstr>
      <vt:lpstr>Raleway</vt:lpstr>
      <vt:lpstr>Arial</vt:lpstr>
      <vt:lpstr>Streamline</vt:lpstr>
      <vt:lpstr>Terraria Sequel  </vt:lpstr>
      <vt:lpstr>Terraria</vt:lpstr>
      <vt:lpstr>Original Loop diagram</vt:lpstr>
      <vt:lpstr>Original onion diagram </vt:lpstr>
      <vt:lpstr>Sequel opportunity</vt:lpstr>
      <vt:lpstr>Astraria: Into the Empyrean</vt:lpstr>
      <vt:lpstr>Innovated loop diagram</vt:lpstr>
      <vt:lpstr>Innovated onion diagram</vt:lpstr>
      <vt:lpstr>Differences </vt:lpstr>
      <vt:lpstr>Why make a sequel?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Terraria Sequel  </dc:title>
  <cp:lastModifiedBy>Aleman-Moreno, Nelson I</cp:lastModifiedBy>
  <cp:revision>1</cp:revision>
  <dcterms:modified xsi:type="dcterms:W3CDTF">2023-10-26T19:02:42Z</dcterms:modified>
</cp:coreProperties>
</file>